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80" r:id="rId1"/>
    <p:sldMasterId id="2147483683" r:id="rId2"/>
    <p:sldMasterId id="2147483695" r:id="rId3"/>
  </p:sldMasterIdLst>
  <p:notesMasterIdLst>
    <p:notesMasterId r:id="rId11"/>
  </p:notesMasterIdLst>
  <p:sldIdLst>
    <p:sldId id="256" r:id="rId4"/>
    <p:sldId id="266" r:id="rId5"/>
    <p:sldId id="269" r:id="rId6"/>
    <p:sldId id="267" r:id="rId7"/>
    <p:sldId id="268" r:id="rId8"/>
    <p:sldId id="271" r:id="rId9"/>
    <p:sldId id="270" r:id="rId10"/>
  </p:sldIdLst>
  <p:sldSz cx="12192000" cy="6858000"/>
  <p:notesSz cx="6858000" cy="9144000"/>
  <p:embeddedFontLst>
    <p:embeddedFont>
      <p:font typeface="Calibri" panose="020F0502020204030204" pitchFamily="34" charset="0"/>
      <p:regular r:id="rId12"/>
      <p:bold r:id="rId12"/>
      <p:italic r:id="rId12"/>
      <p:boldItalic r:id="rId12"/>
    </p:embeddedFont>
    <p:embeddedFont>
      <p:font typeface="Roboto" panose="02000000000000000000" pitchFamily="2" charset="0"/>
      <p:regular r:id="rId13"/>
      <p:bold r:id="rId14"/>
      <p:italic r:id="rId15"/>
      <p:boldItalic r:id="rId16"/>
    </p:embeddedFont>
    <p:embeddedFont>
      <p:font typeface="Roboto Condensed Light" panose="02000000000000000000" pitchFamily="2" charset="0"/>
      <p:regular r:id="rId17"/>
      <p:italic r:id="rId1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244"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yamoto, Yoshi" initials="MY" lastIdx="1" clrIdx="0">
    <p:extLst>
      <p:ext uri="{19B8F6BF-5375-455C-9EA6-DF929625EA0E}">
        <p15:presenceInfo xmlns:p15="http://schemas.microsoft.com/office/powerpoint/2012/main" userId="S::ymiyamoto3@gatech.edu::253c7e2f-21ec-4f92-9551-d1ed0c5182d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A7934B"/>
    <a:srgbClr val="857437"/>
    <a:srgbClr val="262626"/>
    <a:srgbClr val="EEB2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43" autoAdjust="0"/>
    <p:restoredTop sz="61299" autoAdjust="0"/>
  </p:normalViewPr>
  <p:slideViewPr>
    <p:cSldViewPr snapToGrid="0" snapToObjects="1">
      <p:cViewPr varScale="1">
        <p:scale>
          <a:sx n="72" d="100"/>
          <a:sy n="72" d="100"/>
        </p:scale>
        <p:origin x="2032" y="208"/>
      </p:cViewPr>
      <p:guideLst>
        <p:guide orient="horz" pos="773"/>
        <p:guide pos="244"/>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napToObjects="1">
      <p:cViewPr varScale="1">
        <p:scale>
          <a:sx n="93" d="100"/>
          <a:sy n="93" d="100"/>
        </p:scale>
        <p:origin x="3784"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font" Target="NULL"/><Relationship Id="rId17" Type="http://schemas.openxmlformats.org/officeDocument/2006/relationships/font" Target="fonts/font5.fntdata"/><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commentAuthors" Target="commentAuthor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2.fntdata"/><Relationship Id="rId22" Type="http://schemas.openxmlformats.org/officeDocument/2006/relationships/theme" Target="theme/theme1.xml"/></Relationships>
</file>

<file path=ppt/media/image1.jpg>
</file>

<file path=ppt/media/image2.jpg>
</file>

<file path=ppt/media/image3.jpg>
</file>

<file path=ppt/media/image4.png>
</file>

<file path=ppt/media/image5.png>
</file>

<file path=ppt/media/image6.png>
</file>

<file path=ppt/media/image7.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A10BF7-5E21-47E5-959A-B98C18685795}" type="datetimeFigureOut">
              <a:rPr lang="en-US" smtClean="0"/>
              <a:t>3/10/19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75C334-33B0-4BAD-933F-7B934A7FE9BA}" type="slidenum">
              <a:rPr lang="en-US" smtClean="0"/>
              <a:t>‹#›</a:t>
            </a:fld>
            <a:endParaRPr lang="en-US"/>
          </a:p>
        </p:txBody>
      </p:sp>
    </p:spTree>
    <p:extLst>
      <p:ext uri="{BB962C8B-B14F-4D97-AF65-F5344CB8AC3E}">
        <p14:creationId xmlns:p14="http://schemas.microsoft.com/office/powerpoint/2010/main" val="2601212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today we are going to present the technical aspect of our project</a:t>
            </a:r>
          </a:p>
        </p:txBody>
      </p:sp>
      <p:sp>
        <p:nvSpPr>
          <p:cNvPr id="4" name="Slide Number Placeholder 3"/>
          <p:cNvSpPr>
            <a:spLocks noGrp="1"/>
          </p:cNvSpPr>
          <p:nvPr>
            <p:ph type="sldNum" sz="quarter" idx="5"/>
          </p:nvPr>
        </p:nvSpPr>
        <p:spPr/>
        <p:txBody>
          <a:bodyPr/>
          <a:lstStyle/>
          <a:p>
            <a:fld id="{8175C334-33B0-4BAD-933F-7B934A7FE9BA}" type="slidenum">
              <a:rPr lang="en-US" smtClean="0"/>
              <a:t>1</a:t>
            </a:fld>
            <a:endParaRPr lang="en-US"/>
          </a:p>
        </p:txBody>
      </p:sp>
    </p:spTree>
    <p:extLst>
      <p:ext uri="{BB962C8B-B14F-4D97-AF65-F5344CB8AC3E}">
        <p14:creationId xmlns:p14="http://schemas.microsoft.com/office/powerpoint/2010/main" val="980217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Agenda for this deliverable are,  Architecture Diagram, technologies, updated Gantt chart and plans for next few weeks and further research we’ve have done so far and what our next steps will be.</a:t>
            </a:r>
          </a:p>
          <a:p>
            <a:endParaRPr lang="en-US" dirty="0"/>
          </a:p>
        </p:txBody>
      </p:sp>
      <p:sp>
        <p:nvSpPr>
          <p:cNvPr id="4" name="Slide Number Placeholder 3"/>
          <p:cNvSpPr>
            <a:spLocks noGrp="1"/>
          </p:cNvSpPr>
          <p:nvPr>
            <p:ph type="sldNum" sz="quarter" idx="5"/>
          </p:nvPr>
        </p:nvSpPr>
        <p:spPr/>
        <p:txBody>
          <a:bodyPr/>
          <a:lstStyle/>
          <a:p>
            <a:fld id="{8175C334-33B0-4BAD-933F-7B934A7FE9BA}" type="slidenum">
              <a:rPr lang="en-US" smtClean="0"/>
              <a:t>3</a:t>
            </a:fld>
            <a:endParaRPr lang="en-US"/>
          </a:p>
        </p:txBody>
      </p:sp>
    </p:spTree>
    <p:extLst>
      <p:ext uri="{BB962C8B-B14F-4D97-AF65-F5344CB8AC3E}">
        <p14:creationId xmlns:p14="http://schemas.microsoft.com/office/powerpoint/2010/main" val="204184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system can be separated into 3 tiers. Users, Web app and Data resources.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Users will access our website with https protocol which is secure version of http.  Once they login, the session id will be produced and send it back to the user as a form of cookie or in the response header. the user information such as name, gender, email address and so on will be stored into the database which is MYSQL.</a:t>
            </a:r>
          </a:p>
          <a:p>
            <a:r>
              <a:rPr lang="en-US" dirty="0"/>
              <a:t>The session id and the other data associated with it will be stored in the cache server which is </a:t>
            </a:r>
            <a:r>
              <a:rPr lang="en-US" dirty="0" err="1"/>
              <a:t>redis</a:t>
            </a:r>
            <a:r>
              <a:rPr lang="en-US" dirty="0"/>
              <a:t> so next time user comes back, we know the user’s recent activities. Cache server will be fast in read and write and will help relieve too much load on the database.</a:t>
            </a:r>
          </a:p>
          <a:p>
            <a:r>
              <a:rPr lang="en-US" dirty="0"/>
              <a:t>We will use FHIR, CDC and other website  for our data resources. FHIR will be accessed through API or alternatively by querying directly to the database server.</a:t>
            </a:r>
          </a:p>
          <a:p>
            <a:r>
              <a:rPr lang="en-US" dirty="0"/>
              <a:t>Dr. appointment will be handled by email. Login and Email system will be provided by Spring framework libraries.</a:t>
            </a:r>
          </a:p>
          <a:p>
            <a:endParaRPr lang="en-US" dirty="0"/>
          </a:p>
        </p:txBody>
      </p:sp>
      <p:sp>
        <p:nvSpPr>
          <p:cNvPr id="4" name="Slide Number Placeholder 3"/>
          <p:cNvSpPr>
            <a:spLocks noGrp="1"/>
          </p:cNvSpPr>
          <p:nvPr>
            <p:ph type="sldNum" sz="quarter" idx="5"/>
          </p:nvPr>
        </p:nvSpPr>
        <p:spPr/>
        <p:txBody>
          <a:bodyPr/>
          <a:lstStyle/>
          <a:p>
            <a:fld id="{8175C334-33B0-4BAD-933F-7B934A7FE9BA}" type="slidenum">
              <a:rPr lang="en-US" smtClean="0"/>
              <a:t>4</a:t>
            </a:fld>
            <a:endParaRPr lang="en-US"/>
          </a:p>
        </p:txBody>
      </p:sp>
    </p:spTree>
    <p:extLst>
      <p:ext uri="{BB962C8B-B14F-4D97-AF65-F5344CB8AC3E}">
        <p14:creationId xmlns:p14="http://schemas.microsoft.com/office/powerpoint/2010/main" val="475976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me explain each technology. </a:t>
            </a:r>
          </a:p>
          <a:p>
            <a:r>
              <a:rPr lang="en-US" dirty="0"/>
              <a:t>For application, the language we will use is Java 1.8. It supports TLS1.2 and up for secure communication. </a:t>
            </a:r>
          </a:p>
          <a:p>
            <a:r>
              <a:rPr lang="en-US" dirty="0"/>
              <a:t>Framework for Java is Spring boot. it has very easy configuration and very convenient for local development because of its embedded tomcat. </a:t>
            </a:r>
          </a:p>
          <a:p>
            <a:r>
              <a:rPr lang="en-US" dirty="0"/>
              <a:t>Build tool we will use is maven.</a:t>
            </a:r>
          </a:p>
          <a:p>
            <a:r>
              <a:rPr lang="en-US" dirty="0"/>
              <a:t>Frontend framework will be bootstrap which is very popular framework for its responsiveness and it is easy to use.</a:t>
            </a:r>
          </a:p>
          <a:p>
            <a:r>
              <a:rPr lang="en-US" dirty="0"/>
              <a:t>Template engine for this Java project will be </a:t>
            </a:r>
            <a:r>
              <a:rPr lang="en-US" dirty="0" err="1"/>
              <a:t>Thymeleaf</a:t>
            </a:r>
            <a:r>
              <a:rPr lang="en-US" dirty="0"/>
              <a:t> as Spring boot recommends.</a:t>
            </a:r>
          </a:p>
          <a:p>
            <a:endParaRPr lang="en-US" dirty="0"/>
          </a:p>
          <a:p>
            <a:r>
              <a:rPr lang="en-US" dirty="0"/>
              <a:t>Our data resources will be FHIR, CDC and other websites.</a:t>
            </a:r>
          </a:p>
          <a:p>
            <a:endParaRPr lang="en-US" dirty="0"/>
          </a:p>
          <a:p>
            <a:r>
              <a:rPr lang="en-US" dirty="0"/>
              <a:t>Data Storage will be MYSQL and </a:t>
            </a:r>
            <a:r>
              <a:rPr lang="en-US" dirty="0" err="1"/>
              <a:t>Redis</a:t>
            </a:r>
            <a:r>
              <a:rPr lang="en-US" dirty="0"/>
              <a:t> for cache server. Both will be running as Docker containers for easier networking between the components. </a:t>
            </a:r>
          </a:p>
          <a:p>
            <a:endParaRPr lang="en-US" dirty="0"/>
          </a:p>
          <a:p>
            <a:r>
              <a:rPr lang="en-US" dirty="0"/>
              <a:t>Finally IntelliJ will be our IDE as our all team members are familiar with it.</a:t>
            </a:r>
          </a:p>
        </p:txBody>
      </p:sp>
      <p:sp>
        <p:nvSpPr>
          <p:cNvPr id="4" name="Slide Number Placeholder 3"/>
          <p:cNvSpPr>
            <a:spLocks noGrp="1"/>
          </p:cNvSpPr>
          <p:nvPr>
            <p:ph type="sldNum" sz="quarter" idx="5"/>
          </p:nvPr>
        </p:nvSpPr>
        <p:spPr/>
        <p:txBody>
          <a:bodyPr/>
          <a:lstStyle/>
          <a:p>
            <a:fld id="{8175C334-33B0-4BAD-933F-7B934A7FE9BA}" type="slidenum">
              <a:rPr lang="en-US" smtClean="0"/>
              <a:t>5</a:t>
            </a:fld>
            <a:endParaRPr lang="en-US"/>
          </a:p>
        </p:txBody>
      </p:sp>
    </p:spTree>
    <p:extLst>
      <p:ext uri="{BB962C8B-B14F-4D97-AF65-F5344CB8AC3E}">
        <p14:creationId xmlns:p14="http://schemas.microsoft.com/office/powerpoint/2010/main" val="26546838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me introduce our team roles and report the progress.</a:t>
            </a:r>
          </a:p>
          <a:p>
            <a:r>
              <a:rPr lang="en-US" dirty="0"/>
              <a:t>We have six members in our team. </a:t>
            </a:r>
            <a:r>
              <a:rPr lang="en-US" dirty="0" err="1"/>
              <a:t>Xueting</a:t>
            </a:r>
            <a:r>
              <a:rPr lang="en-US" dirty="0"/>
              <a:t> is project manager and Prashanth and Anil will take frontend and Yoshi, </a:t>
            </a:r>
            <a:r>
              <a:rPr lang="en-US" dirty="0" err="1"/>
              <a:t>Divya</a:t>
            </a:r>
            <a:r>
              <a:rPr lang="en-US" dirty="0"/>
              <a:t> and I will take backend.</a:t>
            </a:r>
          </a:p>
          <a:p>
            <a:r>
              <a:rPr lang="en-US" dirty="0"/>
              <a:t>In last two weeks,  we have completed data research and integration and finished the UI, Database and Architectural</a:t>
            </a:r>
            <a:r>
              <a:rPr lang="zh-CN" altLang="en-US" dirty="0"/>
              <a:t> </a:t>
            </a:r>
            <a:r>
              <a:rPr lang="en-US" altLang="zh-CN" dirty="0"/>
              <a:t>design</a:t>
            </a:r>
            <a:r>
              <a:rPr lang="en-US" dirty="0"/>
              <a:t>.</a:t>
            </a:r>
          </a:p>
          <a:p>
            <a:r>
              <a:rPr lang="en-US" dirty="0"/>
              <a:t>Everyone was engaged in the project. </a:t>
            </a:r>
          </a:p>
          <a:p>
            <a:r>
              <a:rPr lang="en-US" dirty="0"/>
              <a:t>This is the updated Gantt Chart. Everything goes well and tasks was done as we planned. </a:t>
            </a:r>
          </a:p>
        </p:txBody>
      </p:sp>
      <p:sp>
        <p:nvSpPr>
          <p:cNvPr id="4" name="Slide Number Placeholder 3"/>
          <p:cNvSpPr>
            <a:spLocks noGrp="1"/>
          </p:cNvSpPr>
          <p:nvPr>
            <p:ph type="sldNum" sz="quarter" idx="5"/>
          </p:nvPr>
        </p:nvSpPr>
        <p:spPr/>
        <p:txBody>
          <a:bodyPr/>
          <a:lstStyle/>
          <a:p>
            <a:fld id="{8175C334-33B0-4BAD-933F-7B934A7FE9BA}" type="slidenum">
              <a:rPr lang="en-US" smtClean="0"/>
              <a:t>6</a:t>
            </a:fld>
            <a:endParaRPr lang="en-US"/>
          </a:p>
        </p:txBody>
      </p:sp>
    </p:spTree>
    <p:extLst>
      <p:ext uri="{BB962C8B-B14F-4D97-AF65-F5344CB8AC3E}">
        <p14:creationId xmlns:p14="http://schemas.microsoft.com/office/powerpoint/2010/main" val="3526721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the tasks listed on Gantt Chart, we have done some further research.</a:t>
            </a:r>
          </a:p>
          <a:p>
            <a:r>
              <a:rPr lang="en-US" dirty="0"/>
              <a:t>First, everyone took two STDs and went through the fact sheets, statistics and treatment from Centers for  Diseases Control and Prevention. </a:t>
            </a:r>
          </a:p>
          <a:p>
            <a:r>
              <a:rPr lang="en-US" dirty="0"/>
              <a:t>This help us to learn more about the facts and treatment about STDs.</a:t>
            </a:r>
          </a:p>
          <a:p>
            <a:r>
              <a:rPr lang="en-US" dirty="0"/>
              <a:t>Second, we design a questionnaire according to the 2015 STD Treatment Guidelines so that we can give a user test suggestion according to his or her answers to the questionnaire. The procedure is shown in picture.</a:t>
            </a:r>
          </a:p>
          <a:p>
            <a:endParaRPr lang="en-US" dirty="0"/>
          </a:p>
          <a:p>
            <a:r>
              <a:rPr lang="en-US" dirty="0"/>
              <a:t>From next week on, we will start frontend and backend implementation.</a:t>
            </a:r>
          </a:p>
          <a:p>
            <a:endParaRPr lang="en-US" dirty="0"/>
          </a:p>
        </p:txBody>
      </p:sp>
      <p:sp>
        <p:nvSpPr>
          <p:cNvPr id="4" name="Slide Number Placeholder 3"/>
          <p:cNvSpPr>
            <a:spLocks noGrp="1"/>
          </p:cNvSpPr>
          <p:nvPr>
            <p:ph type="sldNum" sz="quarter" idx="5"/>
          </p:nvPr>
        </p:nvSpPr>
        <p:spPr/>
        <p:txBody>
          <a:bodyPr/>
          <a:lstStyle/>
          <a:p>
            <a:fld id="{8175C334-33B0-4BAD-933F-7B934A7FE9BA}" type="slidenum">
              <a:rPr lang="en-US" smtClean="0"/>
              <a:t>7</a:t>
            </a:fld>
            <a:endParaRPr lang="en-US"/>
          </a:p>
        </p:txBody>
      </p:sp>
    </p:spTree>
    <p:extLst>
      <p:ext uri="{BB962C8B-B14F-4D97-AF65-F5344CB8AC3E}">
        <p14:creationId xmlns:p14="http://schemas.microsoft.com/office/powerpoint/2010/main" val="33105301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024461" y="3793068"/>
            <a:ext cx="6795913"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4024462" y="333633"/>
            <a:ext cx="6795913"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1027251340"/>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112142353"/>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4260917"/>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736605940"/>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439837915"/>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9785425"/>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840547621"/>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27081191"/>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584461583"/>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9182101" y="365125"/>
            <a:ext cx="2628900"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381001" y="365125"/>
            <a:ext cx="8801100"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115465172"/>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71505928"/>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379048" y="1215483"/>
            <a:ext cx="5615353"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6197600" y="1215483"/>
            <a:ext cx="561340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381001" y="1235113"/>
            <a:ext cx="5617633"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381001" y="2078657"/>
            <a:ext cx="5617633"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6172200" y="1235113"/>
            <a:ext cx="56388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6172200" y="2078657"/>
            <a:ext cx="56388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04609514"/>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4313768" y="457201"/>
            <a:ext cx="7497233"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381001" y="457200"/>
            <a:ext cx="3932767"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4313768" y="457201"/>
            <a:ext cx="7497233"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381001" y="2274849"/>
            <a:ext cx="3932767"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3/10/19</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jp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image" Target="../media/image3.jpg"/><Relationship Id="rId5" Type="http://schemas.openxmlformats.org/officeDocument/2006/relationships/slideLayout" Target="../slideLayouts/slideLayout15.xml"/><Relationship Id="rId10" Type="http://schemas.openxmlformats.org/officeDocument/2006/relationships/theme" Target="../theme/theme3.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Lst>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3/10/19</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381000" y="200722"/>
            <a:ext cx="114300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381000" y="1215484"/>
            <a:ext cx="114300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381000" y="5811839"/>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3/10/19</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3126154" y="5811839"/>
            <a:ext cx="594164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9067800" y="581183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320041057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txStyles>
    <p:titleStyle>
      <a:lvl1pPr algn="l" defTabSz="914400" rtl="0" eaLnBrk="1" latinLnBrk="0" hangingPunct="1">
        <a:lnSpc>
          <a:spcPct val="90000"/>
        </a:lnSpc>
        <a:spcBef>
          <a:spcPct val="0"/>
        </a:spcBef>
        <a:buNone/>
        <a:defRPr sz="3600" b="1" i="0" kern="1200" baseline="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lumMod val="85000"/>
              <a:lumOff val="15000"/>
            </a:schemeClr>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jp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a:xfrm>
            <a:off x="4024462" y="3586163"/>
            <a:ext cx="7588418" cy="3119437"/>
          </a:xfrm>
        </p:spPr>
        <p:txBody>
          <a:bodyPr/>
          <a:lstStyle/>
          <a:p>
            <a:r>
              <a:rPr lang="en-US" dirty="0"/>
              <a:t>Across The Board Champion</a:t>
            </a:r>
          </a:p>
          <a:p>
            <a:r>
              <a:rPr lang="en-US" sz="2400" dirty="0"/>
              <a:t>Yoshihisa Miyamoto (Presenter), </a:t>
            </a:r>
            <a:r>
              <a:rPr lang="en-US" sz="2400" dirty="0" err="1"/>
              <a:t>Changrui</a:t>
            </a:r>
            <a:r>
              <a:rPr lang="en-US" sz="2400" dirty="0"/>
              <a:t> Zhang (Presenter), Anil </a:t>
            </a:r>
            <a:r>
              <a:rPr lang="en-US" sz="2400" dirty="0" err="1"/>
              <a:t>Gadgotra</a:t>
            </a:r>
            <a:r>
              <a:rPr lang="en-US" sz="2400" dirty="0"/>
              <a:t>, </a:t>
            </a:r>
            <a:r>
              <a:rPr lang="en-US" sz="2400" dirty="0" err="1"/>
              <a:t>Divya</a:t>
            </a:r>
            <a:r>
              <a:rPr lang="en-US" sz="2400" dirty="0"/>
              <a:t> </a:t>
            </a:r>
            <a:r>
              <a:rPr lang="en-US" sz="2400" dirty="0" err="1"/>
              <a:t>Datla</a:t>
            </a:r>
            <a:r>
              <a:rPr lang="en-US" sz="2400" dirty="0"/>
              <a:t>, </a:t>
            </a:r>
            <a:r>
              <a:rPr lang="en-US" sz="2400" dirty="0" err="1"/>
              <a:t>Xueting</a:t>
            </a:r>
            <a:r>
              <a:rPr lang="en-US" sz="2400" dirty="0"/>
              <a:t> Chen, Prashanth Subrahmanyam</a:t>
            </a:r>
            <a:endParaRPr lang="en-US" dirty="0"/>
          </a:p>
          <a:p>
            <a:r>
              <a:rPr lang="en-US" dirty="0"/>
              <a:t>CS6440: Introduction to Health Informatics</a:t>
            </a:r>
          </a:p>
          <a:p>
            <a:r>
              <a:rPr lang="en-US" dirty="0"/>
              <a:t>March10</a:t>
            </a:r>
            <a:r>
              <a:rPr lang="en-US" baseline="30000" dirty="0"/>
              <a:t>th</a:t>
            </a:r>
            <a:r>
              <a:rPr lang="en-US" dirty="0"/>
              <a:t>, 2019</a:t>
            </a:r>
          </a:p>
        </p:txBody>
      </p:sp>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4024462" y="0"/>
            <a:ext cx="7397517" cy="3459435"/>
          </a:xfrm>
          <a:prstGeom prst="rect">
            <a:avLst/>
          </a:prstGeom>
        </p:spPr>
        <p:txBody>
          <a:bodyPr wrap="square">
            <a:normAutofit fontScale="90000"/>
          </a:bodyPr>
          <a:lstStyle/>
          <a:p>
            <a:r>
              <a:rPr lang="en-US" dirty="0"/>
              <a:t>Deliverable 2</a:t>
            </a:r>
            <a:br>
              <a:rPr lang="en-US" dirty="0"/>
            </a:br>
            <a:r>
              <a:rPr lang="en-US" dirty="0"/>
              <a:t>Team Technical Presentation</a:t>
            </a:r>
            <a:br>
              <a:rPr lang="en-US" dirty="0"/>
            </a:br>
            <a:br>
              <a:rPr lang="en-US" dirty="0"/>
            </a:br>
            <a:r>
              <a:rPr lang="en-US" dirty="0"/>
              <a:t>SEXUALLY TRANSMITTED DISEASES INFORMATION APP</a:t>
            </a:r>
          </a:p>
        </p:txBody>
      </p:sp>
      <p:pic>
        <p:nvPicPr>
          <p:cNvPr id="7" name="Audio 6">
            <a:hlinkClick r:id="" action="ppaction://media"/>
            <a:extLst>
              <a:ext uri="{FF2B5EF4-FFF2-40B4-BE49-F238E27FC236}">
                <a16:creationId xmlns:a16="http://schemas.microsoft.com/office/drawing/2014/main" id="{D9C79CD4-9C3D-1C4F-B53C-6E0703FF7BE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789775945"/>
      </p:ext>
    </p:extLst>
  </p:cSld>
  <p:clrMapOvr>
    <a:masterClrMapping/>
  </p:clrMapOvr>
  <mc:AlternateContent xmlns:mc="http://schemas.openxmlformats.org/markup-compatibility/2006" xmlns:p14="http://schemas.microsoft.com/office/powerpoint/2010/main">
    <mc:Choice Requires="p14">
      <p:transition spd="slow" p14:dur="2000" advClick="0" advTm="6931"/>
    </mc:Choice>
    <mc:Fallback xmlns="">
      <p:transition spd="slow" advClick="0" advTm="69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mod="1"/>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B2CD2C1-AA66-4661-AD1C-5A4C76573F7F}"/>
              </a:ext>
            </a:extLst>
          </p:cNvPr>
          <p:cNvSpPr>
            <a:spLocks noGrp="1"/>
          </p:cNvSpPr>
          <p:nvPr>
            <p:ph type="title"/>
          </p:nvPr>
        </p:nvSpPr>
        <p:spPr/>
        <p:txBody>
          <a:bodyPr/>
          <a:lstStyle/>
          <a:p>
            <a:r>
              <a:rPr lang="en-US" dirty="0"/>
              <a:t>Video Link to Presentation</a:t>
            </a:r>
          </a:p>
        </p:txBody>
      </p:sp>
      <p:sp>
        <p:nvSpPr>
          <p:cNvPr id="6" name="Rectangle 5">
            <a:extLst>
              <a:ext uri="{FF2B5EF4-FFF2-40B4-BE49-F238E27FC236}">
                <a16:creationId xmlns:a16="http://schemas.microsoft.com/office/drawing/2014/main" id="{603AC5B4-8E57-45CB-8747-7901A3749B31}"/>
              </a:ext>
            </a:extLst>
          </p:cNvPr>
          <p:cNvSpPr/>
          <p:nvPr/>
        </p:nvSpPr>
        <p:spPr>
          <a:xfrm>
            <a:off x="929640" y="2536448"/>
            <a:ext cx="11430000" cy="1015663"/>
          </a:xfrm>
          <a:prstGeom prst="rect">
            <a:avLst/>
          </a:prstGeom>
        </p:spPr>
        <p:txBody>
          <a:bodyPr wrap="square">
            <a:spAutoFit/>
          </a:bodyPr>
          <a:lstStyle/>
          <a:p>
            <a:r>
              <a:rPr lang="en-US" sz="6000" dirty="0">
                <a:solidFill>
                  <a:schemeClr val="accent1"/>
                </a:solidFill>
              </a:rPr>
              <a:t>https://</a:t>
            </a:r>
            <a:r>
              <a:rPr lang="en-US" sz="6000" dirty="0" err="1">
                <a:solidFill>
                  <a:schemeClr val="accent1"/>
                </a:solidFill>
              </a:rPr>
              <a:t>youtu.be</a:t>
            </a:r>
            <a:r>
              <a:rPr lang="en-US" sz="6000" dirty="0">
                <a:solidFill>
                  <a:schemeClr val="accent1"/>
                </a:solidFill>
              </a:rPr>
              <a:t>/ckTnW2uDckE</a:t>
            </a:r>
          </a:p>
        </p:txBody>
      </p:sp>
    </p:spTree>
    <p:extLst>
      <p:ext uri="{BB962C8B-B14F-4D97-AF65-F5344CB8AC3E}">
        <p14:creationId xmlns:p14="http://schemas.microsoft.com/office/powerpoint/2010/main" val="1557927514"/>
      </p:ext>
    </p:extLst>
  </p:cSld>
  <p:clrMapOvr>
    <a:masterClrMapping/>
  </p:clrMapOvr>
  <mc:AlternateContent xmlns:mc="http://schemas.openxmlformats.org/markup-compatibility/2006" xmlns:p14="http://schemas.microsoft.com/office/powerpoint/2010/main">
    <mc:Choice Requires="p14">
      <p:transition spd="slow" p14:dur="2000" advClick="0" advTm="3502"/>
    </mc:Choice>
    <mc:Fallback xmlns="">
      <p:transition spd="slow" advClick="0" advTm="350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CE791-6A4D-DF46-9F67-1D6FD75C8800}"/>
              </a:ext>
            </a:extLst>
          </p:cNvPr>
          <p:cNvSpPr>
            <a:spLocks noGrp="1"/>
          </p:cNvSpPr>
          <p:nvPr>
            <p:ph type="title"/>
          </p:nvPr>
        </p:nvSpPr>
        <p:spPr/>
        <p:txBody>
          <a:bodyPr/>
          <a:lstStyle/>
          <a:p>
            <a:r>
              <a:rPr lang="en-US" dirty="0"/>
              <a:t>Agenda</a:t>
            </a:r>
          </a:p>
        </p:txBody>
      </p:sp>
      <p:sp>
        <p:nvSpPr>
          <p:cNvPr id="3" name="TextBox 2">
            <a:extLst>
              <a:ext uri="{FF2B5EF4-FFF2-40B4-BE49-F238E27FC236}">
                <a16:creationId xmlns:a16="http://schemas.microsoft.com/office/drawing/2014/main" id="{B948C445-4302-9244-A7C6-56706AC314A4}"/>
              </a:ext>
            </a:extLst>
          </p:cNvPr>
          <p:cNvSpPr txBox="1"/>
          <p:nvPr/>
        </p:nvSpPr>
        <p:spPr>
          <a:xfrm>
            <a:off x="771525" y="1614488"/>
            <a:ext cx="5153975" cy="2031325"/>
          </a:xfrm>
          <a:prstGeom prst="rect">
            <a:avLst/>
          </a:prstGeom>
          <a:noFill/>
        </p:spPr>
        <p:txBody>
          <a:bodyPr wrap="none" rtlCol="0">
            <a:spAutoFit/>
          </a:bodyPr>
          <a:lstStyle/>
          <a:p>
            <a:pPr marL="285750" indent="-285750">
              <a:buFont typeface="Arial" panose="020B0604020202020204" pitchFamily="34" charset="0"/>
              <a:buChar char="•"/>
            </a:pPr>
            <a:r>
              <a:rPr lang="en-US" dirty="0"/>
              <a:t>Architecture Diagram</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Technologies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Gantt Chart and plans for the next few weeks.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Further research and next steps</a:t>
            </a:r>
          </a:p>
        </p:txBody>
      </p:sp>
      <p:pic>
        <p:nvPicPr>
          <p:cNvPr id="6" name="Audio 5">
            <a:hlinkClick r:id="" action="ppaction://media"/>
            <a:extLst>
              <a:ext uri="{FF2B5EF4-FFF2-40B4-BE49-F238E27FC236}">
                <a16:creationId xmlns:a16="http://schemas.microsoft.com/office/drawing/2014/main" id="{B9018FEC-EE9B-D54E-8AAB-43DE627BF8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41437630"/>
      </p:ext>
    </p:extLst>
  </p:cSld>
  <p:clrMapOvr>
    <a:masterClrMapping/>
  </p:clrMapOvr>
  <mc:AlternateContent xmlns:mc="http://schemas.openxmlformats.org/markup-compatibility/2006" xmlns:p14="http://schemas.microsoft.com/office/powerpoint/2010/main">
    <mc:Choice Requires="p14">
      <p:transition spd="slow" p14:dur="2000" advClick="0" advTm="16068"/>
    </mc:Choice>
    <mc:Fallback xmlns="">
      <p:transition spd="slow" advClick="0" advTm="160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8B30E-F394-4F4D-8064-553C58C12779}"/>
              </a:ext>
            </a:extLst>
          </p:cNvPr>
          <p:cNvSpPr>
            <a:spLocks noGrp="1"/>
          </p:cNvSpPr>
          <p:nvPr>
            <p:ph type="title"/>
          </p:nvPr>
        </p:nvSpPr>
        <p:spPr>
          <a:xfrm>
            <a:off x="381000" y="200722"/>
            <a:ext cx="3005358" cy="1014761"/>
          </a:xfrm>
        </p:spPr>
        <p:txBody>
          <a:bodyPr>
            <a:normAutofit fontScale="90000"/>
          </a:bodyPr>
          <a:lstStyle/>
          <a:p>
            <a:r>
              <a:rPr lang="en-US" dirty="0"/>
              <a:t>Architecture</a:t>
            </a:r>
            <a:br>
              <a:rPr lang="en-US" dirty="0"/>
            </a:br>
            <a:r>
              <a:rPr lang="en-US" dirty="0"/>
              <a:t>Diagram</a:t>
            </a:r>
          </a:p>
        </p:txBody>
      </p:sp>
      <p:pic>
        <p:nvPicPr>
          <p:cNvPr id="7" name="Picture 6">
            <a:extLst>
              <a:ext uri="{FF2B5EF4-FFF2-40B4-BE49-F238E27FC236}">
                <a16:creationId xmlns:a16="http://schemas.microsoft.com/office/drawing/2014/main" id="{594A8E87-4E8D-F645-9535-1B058C1B9C41}"/>
              </a:ext>
            </a:extLst>
          </p:cNvPr>
          <p:cNvPicPr>
            <a:picLocks noChangeAspect="1"/>
          </p:cNvPicPr>
          <p:nvPr/>
        </p:nvPicPr>
        <p:blipFill>
          <a:blip r:embed="rId5"/>
          <a:stretch>
            <a:fillRect/>
          </a:stretch>
        </p:blipFill>
        <p:spPr>
          <a:xfrm>
            <a:off x="3172046" y="0"/>
            <a:ext cx="5847907" cy="6858000"/>
          </a:xfrm>
          <a:prstGeom prst="rect">
            <a:avLst/>
          </a:prstGeom>
        </p:spPr>
      </p:pic>
      <p:pic>
        <p:nvPicPr>
          <p:cNvPr id="4" name="Audio 3">
            <a:hlinkClick r:id="" action="ppaction://media"/>
            <a:extLst>
              <a:ext uri="{FF2B5EF4-FFF2-40B4-BE49-F238E27FC236}">
                <a16:creationId xmlns:a16="http://schemas.microsoft.com/office/drawing/2014/main" id="{DD504572-52D7-AA45-92D1-48AF5FB8CE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60585125"/>
      </p:ext>
    </p:extLst>
  </p:cSld>
  <p:clrMapOvr>
    <a:masterClrMapping/>
  </p:clrMapOvr>
  <mc:AlternateContent xmlns:mc="http://schemas.openxmlformats.org/markup-compatibility/2006" xmlns:p14="http://schemas.microsoft.com/office/powerpoint/2010/main">
    <mc:Choice Requires="p14">
      <p:transition spd="slow" p14:dur="2000" advClick="0" advTm="77076"/>
    </mc:Choice>
    <mc:Fallback xmlns="">
      <p:transition spd="slow" advClick="0" advTm="770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0740B-6198-5C4B-A8B0-783394763198}"/>
              </a:ext>
            </a:extLst>
          </p:cNvPr>
          <p:cNvSpPr>
            <a:spLocks noGrp="1"/>
          </p:cNvSpPr>
          <p:nvPr>
            <p:ph type="title"/>
          </p:nvPr>
        </p:nvSpPr>
        <p:spPr>
          <a:xfrm>
            <a:off x="381000" y="200722"/>
            <a:ext cx="11430000" cy="1014761"/>
          </a:xfrm>
        </p:spPr>
        <p:txBody>
          <a:bodyPr/>
          <a:lstStyle/>
          <a:p>
            <a:r>
              <a:rPr lang="en-US" dirty="0"/>
              <a:t>Technologies</a:t>
            </a:r>
          </a:p>
        </p:txBody>
      </p:sp>
      <p:sp>
        <p:nvSpPr>
          <p:cNvPr id="3" name="TextBox 2">
            <a:extLst>
              <a:ext uri="{FF2B5EF4-FFF2-40B4-BE49-F238E27FC236}">
                <a16:creationId xmlns:a16="http://schemas.microsoft.com/office/drawing/2014/main" id="{B1F8DB41-0A9E-C746-BC5D-775EA8BA20A3}"/>
              </a:ext>
            </a:extLst>
          </p:cNvPr>
          <p:cNvSpPr txBox="1"/>
          <p:nvPr/>
        </p:nvSpPr>
        <p:spPr>
          <a:xfrm>
            <a:off x="1042979" y="1503357"/>
            <a:ext cx="3367332" cy="1477328"/>
          </a:xfrm>
          <a:prstGeom prst="rect">
            <a:avLst/>
          </a:prstGeom>
          <a:noFill/>
        </p:spPr>
        <p:txBody>
          <a:bodyPr wrap="none" rtlCol="0">
            <a:spAutoFit/>
          </a:bodyPr>
          <a:lstStyle/>
          <a:p>
            <a:pPr marL="285750" indent="-285750">
              <a:buFont typeface="Arial" panose="020B0604020202020204" pitchFamily="34" charset="0"/>
              <a:buChar char="•"/>
            </a:pPr>
            <a:r>
              <a:rPr lang="en-US" dirty="0"/>
              <a:t>Language: Java 1.8</a:t>
            </a:r>
          </a:p>
          <a:p>
            <a:pPr marL="285750" indent="-285750">
              <a:buFont typeface="Arial" panose="020B0604020202020204" pitchFamily="34" charset="0"/>
              <a:buChar char="•"/>
            </a:pPr>
            <a:r>
              <a:rPr lang="en-US" dirty="0"/>
              <a:t>Framework: Spring-Boot</a:t>
            </a:r>
          </a:p>
          <a:p>
            <a:pPr marL="285750" indent="-285750">
              <a:buFont typeface="Arial" panose="020B0604020202020204" pitchFamily="34" charset="0"/>
              <a:buChar char="•"/>
            </a:pPr>
            <a:r>
              <a:rPr lang="en-US" dirty="0"/>
              <a:t>Build Tool: Maven</a:t>
            </a:r>
          </a:p>
          <a:p>
            <a:pPr marL="285750" indent="-285750">
              <a:buFont typeface="Arial" panose="020B0604020202020204" pitchFamily="34" charset="0"/>
              <a:buChar char="•"/>
            </a:pPr>
            <a:r>
              <a:rPr lang="en-US" dirty="0"/>
              <a:t>Frontend: Bootstrap</a:t>
            </a:r>
          </a:p>
          <a:p>
            <a:pPr marL="285750" indent="-285750">
              <a:buFont typeface="Arial" panose="020B0604020202020204" pitchFamily="34" charset="0"/>
              <a:buChar char="•"/>
            </a:pPr>
            <a:r>
              <a:rPr lang="en-US" dirty="0"/>
              <a:t>Template engine: </a:t>
            </a:r>
            <a:r>
              <a:rPr lang="en-US" dirty="0" err="1"/>
              <a:t>Thymeleaf</a:t>
            </a:r>
            <a:endParaRPr lang="en-US" dirty="0"/>
          </a:p>
        </p:txBody>
      </p:sp>
      <p:sp>
        <p:nvSpPr>
          <p:cNvPr id="4" name="TextBox 3">
            <a:extLst>
              <a:ext uri="{FF2B5EF4-FFF2-40B4-BE49-F238E27FC236}">
                <a16:creationId xmlns:a16="http://schemas.microsoft.com/office/drawing/2014/main" id="{1F6F294B-2E07-D54F-9D74-A7AA273A1E07}"/>
              </a:ext>
            </a:extLst>
          </p:cNvPr>
          <p:cNvSpPr txBox="1"/>
          <p:nvPr/>
        </p:nvSpPr>
        <p:spPr>
          <a:xfrm>
            <a:off x="485767" y="1058315"/>
            <a:ext cx="2039341" cy="461665"/>
          </a:xfrm>
          <a:prstGeom prst="rect">
            <a:avLst/>
          </a:prstGeom>
          <a:noFill/>
        </p:spPr>
        <p:txBody>
          <a:bodyPr wrap="none" rtlCol="0">
            <a:spAutoFit/>
          </a:bodyPr>
          <a:lstStyle/>
          <a:p>
            <a:pPr marL="342900" indent="-342900">
              <a:buFont typeface="Arial" panose="020B0604020202020204" pitchFamily="34" charset="0"/>
              <a:buChar char="•"/>
            </a:pPr>
            <a:r>
              <a:rPr lang="en-US" sz="2400" dirty="0">
                <a:latin typeface="+mj-lt"/>
              </a:rPr>
              <a:t>Application</a:t>
            </a:r>
          </a:p>
        </p:txBody>
      </p:sp>
      <p:sp>
        <p:nvSpPr>
          <p:cNvPr id="5" name="TextBox 4">
            <a:extLst>
              <a:ext uri="{FF2B5EF4-FFF2-40B4-BE49-F238E27FC236}">
                <a16:creationId xmlns:a16="http://schemas.microsoft.com/office/drawing/2014/main" id="{627D6360-44C1-B647-BACD-583516173037}"/>
              </a:ext>
            </a:extLst>
          </p:cNvPr>
          <p:cNvSpPr txBox="1"/>
          <p:nvPr/>
        </p:nvSpPr>
        <p:spPr>
          <a:xfrm>
            <a:off x="485767" y="5372100"/>
            <a:ext cx="2432076" cy="461665"/>
          </a:xfrm>
          <a:prstGeom prst="rect">
            <a:avLst/>
          </a:prstGeom>
          <a:noFill/>
        </p:spPr>
        <p:txBody>
          <a:bodyPr wrap="none" rtlCol="0">
            <a:spAutoFit/>
          </a:bodyPr>
          <a:lstStyle/>
          <a:p>
            <a:pPr marL="342900" indent="-342900">
              <a:buFont typeface="Arial" panose="020B0604020202020204" pitchFamily="34" charset="0"/>
              <a:buChar char="•"/>
            </a:pPr>
            <a:r>
              <a:rPr lang="en-US" sz="2400" dirty="0">
                <a:latin typeface="+mj-lt"/>
              </a:rPr>
              <a:t>Development</a:t>
            </a:r>
          </a:p>
        </p:txBody>
      </p:sp>
      <p:sp>
        <p:nvSpPr>
          <p:cNvPr id="6" name="TextBox 5">
            <a:extLst>
              <a:ext uri="{FF2B5EF4-FFF2-40B4-BE49-F238E27FC236}">
                <a16:creationId xmlns:a16="http://schemas.microsoft.com/office/drawing/2014/main" id="{1ADFE0C5-5F86-3442-BE22-54A5775B3745}"/>
              </a:ext>
            </a:extLst>
          </p:cNvPr>
          <p:cNvSpPr txBox="1"/>
          <p:nvPr/>
        </p:nvSpPr>
        <p:spPr>
          <a:xfrm>
            <a:off x="1042979" y="5833765"/>
            <a:ext cx="1640193" cy="369332"/>
          </a:xfrm>
          <a:prstGeom prst="rect">
            <a:avLst/>
          </a:prstGeom>
          <a:noFill/>
        </p:spPr>
        <p:txBody>
          <a:bodyPr wrap="none" rtlCol="0">
            <a:spAutoFit/>
          </a:bodyPr>
          <a:lstStyle/>
          <a:p>
            <a:pPr marL="285750" indent="-285750">
              <a:buFont typeface="Arial" panose="020B0604020202020204" pitchFamily="34" charset="0"/>
              <a:buChar char="•"/>
            </a:pPr>
            <a:r>
              <a:rPr lang="en-US" dirty="0"/>
              <a:t>IDE: IntelliJ</a:t>
            </a:r>
          </a:p>
        </p:txBody>
      </p:sp>
      <p:sp>
        <p:nvSpPr>
          <p:cNvPr id="7" name="TextBox 6">
            <a:extLst>
              <a:ext uri="{FF2B5EF4-FFF2-40B4-BE49-F238E27FC236}">
                <a16:creationId xmlns:a16="http://schemas.microsoft.com/office/drawing/2014/main" id="{818A5D0C-400A-A544-838C-5340DD24C162}"/>
              </a:ext>
            </a:extLst>
          </p:cNvPr>
          <p:cNvSpPr txBox="1"/>
          <p:nvPr/>
        </p:nvSpPr>
        <p:spPr>
          <a:xfrm>
            <a:off x="485766" y="2988065"/>
            <a:ext cx="2585964" cy="461665"/>
          </a:xfrm>
          <a:prstGeom prst="rect">
            <a:avLst/>
          </a:prstGeom>
          <a:noFill/>
        </p:spPr>
        <p:txBody>
          <a:bodyPr wrap="none" rtlCol="0">
            <a:spAutoFit/>
          </a:bodyPr>
          <a:lstStyle/>
          <a:p>
            <a:pPr marL="342900" indent="-342900">
              <a:buFont typeface="Arial" panose="020B0604020202020204" pitchFamily="34" charset="0"/>
              <a:buChar char="•"/>
            </a:pPr>
            <a:r>
              <a:rPr lang="en-US" sz="2400" dirty="0">
                <a:latin typeface="+mj-lt"/>
              </a:rPr>
              <a:t>Data Resource</a:t>
            </a:r>
          </a:p>
        </p:txBody>
      </p:sp>
      <p:sp>
        <p:nvSpPr>
          <p:cNvPr id="8" name="TextBox 7">
            <a:extLst>
              <a:ext uri="{FF2B5EF4-FFF2-40B4-BE49-F238E27FC236}">
                <a16:creationId xmlns:a16="http://schemas.microsoft.com/office/drawing/2014/main" id="{13CEAF05-17D5-0142-B251-480EB0BAF3D8}"/>
              </a:ext>
            </a:extLst>
          </p:cNvPr>
          <p:cNvSpPr txBox="1"/>
          <p:nvPr/>
        </p:nvSpPr>
        <p:spPr>
          <a:xfrm>
            <a:off x="1042979" y="3384275"/>
            <a:ext cx="4790735" cy="646331"/>
          </a:xfrm>
          <a:prstGeom prst="rect">
            <a:avLst/>
          </a:prstGeom>
          <a:noFill/>
        </p:spPr>
        <p:txBody>
          <a:bodyPr wrap="none" rtlCol="0">
            <a:spAutoFit/>
          </a:bodyPr>
          <a:lstStyle/>
          <a:p>
            <a:pPr marL="285750" indent="-285750">
              <a:buFont typeface="Arial" panose="020B0604020202020204" pitchFamily="34" charset="0"/>
              <a:buChar char="•"/>
            </a:pPr>
            <a:r>
              <a:rPr lang="en-US" dirty="0"/>
              <a:t>API to </a:t>
            </a:r>
            <a:r>
              <a:rPr lang="en-US" dirty="0" err="1"/>
              <a:t>Fhir</a:t>
            </a:r>
            <a:r>
              <a:rPr lang="en-US" dirty="0"/>
              <a:t> or SQL to </a:t>
            </a:r>
            <a:r>
              <a:rPr lang="en-US" dirty="0" err="1"/>
              <a:t>postgre</a:t>
            </a:r>
            <a:r>
              <a:rPr lang="en-US" dirty="0"/>
              <a:t> data source</a:t>
            </a:r>
          </a:p>
          <a:p>
            <a:pPr marL="285750" indent="-285750">
              <a:buFont typeface="Arial" panose="020B0604020202020204" pitchFamily="34" charset="0"/>
              <a:buChar char="•"/>
            </a:pPr>
            <a:r>
              <a:rPr lang="en-US" dirty="0"/>
              <a:t>Web Links to CDC and other data sources</a:t>
            </a:r>
          </a:p>
        </p:txBody>
      </p:sp>
      <p:sp>
        <p:nvSpPr>
          <p:cNvPr id="10" name="TextBox 9">
            <a:extLst>
              <a:ext uri="{FF2B5EF4-FFF2-40B4-BE49-F238E27FC236}">
                <a16:creationId xmlns:a16="http://schemas.microsoft.com/office/drawing/2014/main" id="{531656B7-5EEB-764A-92AB-5E9D094B219D}"/>
              </a:ext>
            </a:extLst>
          </p:cNvPr>
          <p:cNvSpPr txBox="1"/>
          <p:nvPr/>
        </p:nvSpPr>
        <p:spPr>
          <a:xfrm>
            <a:off x="485766" y="4091346"/>
            <a:ext cx="2345514" cy="461665"/>
          </a:xfrm>
          <a:prstGeom prst="rect">
            <a:avLst/>
          </a:prstGeom>
          <a:noFill/>
        </p:spPr>
        <p:txBody>
          <a:bodyPr wrap="none" rtlCol="0">
            <a:spAutoFit/>
          </a:bodyPr>
          <a:lstStyle/>
          <a:p>
            <a:pPr marL="342900" indent="-342900">
              <a:buFont typeface="Arial" panose="020B0604020202020204" pitchFamily="34" charset="0"/>
              <a:buChar char="•"/>
            </a:pPr>
            <a:r>
              <a:rPr lang="en-US" sz="2400" dirty="0">
                <a:latin typeface="+mj-lt"/>
              </a:rPr>
              <a:t>Data Storage</a:t>
            </a:r>
          </a:p>
        </p:txBody>
      </p:sp>
      <p:sp>
        <p:nvSpPr>
          <p:cNvPr id="11" name="TextBox 10">
            <a:extLst>
              <a:ext uri="{FF2B5EF4-FFF2-40B4-BE49-F238E27FC236}">
                <a16:creationId xmlns:a16="http://schemas.microsoft.com/office/drawing/2014/main" id="{950163E5-3AA8-7047-A637-57445DA7E733}"/>
              </a:ext>
            </a:extLst>
          </p:cNvPr>
          <p:cNvSpPr txBox="1"/>
          <p:nvPr/>
        </p:nvSpPr>
        <p:spPr>
          <a:xfrm>
            <a:off x="1042978" y="4537497"/>
            <a:ext cx="2127505" cy="646331"/>
          </a:xfrm>
          <a:prstGeom prst="rect">
            <a:avLst/>
          </a:prstGeom>
          <a:noFill/>
        </p:spPr>
        <p:txBody>
          <a:bodyPr wrap="none" rtlCol="0">
            <a:spAutoFit/>
          </a:bodyPr>
          <a:lstStyle/>
          <a:p>
            <a:pPr marL="285750" indent="-285750">
              <a:buFont typeface="Arial" panose="020B0604020202020204" pitchFamily="34" charset="0"/>
              <a:buChar char="•"/>
            </a:pPr>
            <a:r>
              <a:rPr lang="en-US" dirty="0"/>
              <a:t>MySQL(Docker)</a:t>
            </a:r>
          </a:p>
          <a:p>
            <a:pPr marL="285750" indent="-285750">
              <a:buFont typeface="Arial" panose="020B0604020202020204" pitchFamily="34" charset="0"/>
              <a:buChar char="•"/>
            </a:pPr>
            <a:r>
              <a:rPr lang="en-US" dirty="0" err="1"/>
              <a:t>Redis</a:t>
            </a:r>
            <a:r>
              <a:rPr lang="en-US" dirty="0"/>
              <a:t>(Docker)</a:t>
            </a:r>
          </a:p>
        </p:txBody>
      </p:sp>
      <p:sp>
        <p:nvSpPr>
          <p:cNvPr id="12" name="TextBox 11">
            <a:extLst>
              <a:ext uri="{FF2B5EF4-FFF2-40B4-BE49-F238E27FC236}">
                <a16:creationId xmlns:a16="http://schemas.microsoft.com/office/drawing/2014/main" id="{9BB6E741-C7FC-094D-80BA-F52CDA005CE6}"/>
              </a:ext>
            </a:extLst>
          </p:cNvPr>
          <p:cNvSpPr txBox="1"/>
          <p:nvPr/>
        </p:nvSpPr>
        <p:spPr>
          <a:xfrm>
            <a:off x="5463179" y="1546221"/>
            <a:ext cx="6389891" cy="1323439"/>
          </a:xfrm>
          <a:prstGeom prst="rect">
            <a:avLst/>
          </a:prstGeom>
          <a:noFill/>
        </p:spPr>
        <p:txBody>
          <a:bodyPr wrap="none" rtlCol="0">
            <a:spAutoFit/>
          </a:bodyPr>
          <a:lstStyle/>
          <a:p>
            <a:pPr marL="285750" indent="-285750">
              <a:buFont typeface="Arial" panose="020B0604020202020204" pitchFamily="34" charset="0"/>
              <a:buChar char="•"/>
            </a:pPr>
            <a:r>
              <a:rPr lang="en-US" sz="1600" dirty="0"/>
              <a:t>Fully supports TLS1.2 and TLS 1.3 for secure communication</a:t>
            </a:r>
          </a:p>
          <a:p>
            <a:pPr marL="285750" indent="-285750">
              <a:buFont typeface="Arial" panose="020B0604020202020204" pitchFamily="34" charset="0"/>
              <a:buChar char="•"/>
            </a:pPr>
            <a:r>
              <a:rPr lang="en-US" sz="1600" dirty="0"/>
              <a:t>Easy configuration and local development with embedded tomcat</a:t>
            </a:r>
          </a:p>
          <a:p>
            <a:pPr marL="285750" indent="-285750">
              <a:buFont typeface="Arial" panose="020B0604020202020204" pitchFamily="34" charset="0"/>
              <a:buChar char="•"/>
            </a:pPr>
            <a:r>
              <a:rPr lang="en-US" sz="1600" dirty="0"/>
              <a:t>Familiarity, used in </a:t>
            </a:r>
            <a:r>
              <a:rPr lang="en-US" sz="1600" dirty="0" err="1"/>
              <a:t>Fhir</a:t>
            </a:r>
            <a:r>
              <a:rPr lang="en-US" sz="1600" dirty="0"/>
              <a:t> startup </a:t>
            </a:r>
            <a:r>
              <a:rPr lang="en-US" sz="1600" dirty="0" err="1"/>
              <a:t>proj</a:t>
            </a:r>
            <a:r>
              <a:rPr lang="en-US" sz="1600" dirty="0"/>
              <a:t>. could be Gradle. </a:t>
            </a:r>
          </a:p>
          <a:p>
            <a:pPr marL="285750" indent="-285750">
              <a:buFont typeface="Arial" panose="020B0604020202020204" pitchFamily="34" charset="0"/>
              <a:buChar char="•"/>
            </a:pPr>
            <a:r>
              <a:rPr lang="en-US" sz="1600" dirty="0"/>
              <a:t>Responsive and easy to use</a:t>
            </a:r>
          </a:p>
          <a:p>
            <a:pPr marL="285750" indent="-285750">
              <a:buFont typeface="Arial" panose="020B0604020202020204" pitchFamily="34" charset="0"/>
              <a:buChar char="•"/>
            </a:pPr>
            <a:r>
              <a:rPr lang="en-US" sz="1600" dirty="0"/>
              <a:t>Spring-boot recommends</a:t>
            </a:r>
          </a:p>
        </p:txBody>
      </p:sp>
      <p:sp>
        <p:nvSpPr>
          <p:cNvPr id="13" name="TextBox 12">
            <a:extLst>
              <a:ext uri="{FF2B5EF4-FFF2-40B4-BE49-F238E27FC236}">
                <a16:creationId xmlns:a16="http://schemas.microsoft.com/office/drawing/2014/main" id="{6BA220C2-7A83-A748-89C5-117A30F5D807}"/>
              </a:ext>
            </a:extLst>
          </p:cNvPr>
          <p:cNvSpPr txBox="1"/>
          <p:nvPr/>
        </p:nvSpPr>
        <p:spPr>
          <a:xfrm>
            <a:off x="5124453" y="1198084"/>
            <a:ext cx="2180405" cy="338554"/>
          </a:xfrm>
          <a:prstGeom prst="rect">
            <a:avLst/>
          </a:prstGeom>
          <a:noFill/>
        </p:spPr>
        <p:txBody>
          <a:bodyPr wrap="none" rtlCol="0">
            <a:spAutoFit/>
          </a:bodyPr>
          <a:lstStyle/>
          <a:p>
            <a:r>
              <a:rPr lang="en-US" sz="1600" dirty="0">
                <a:latin typeface="+mj-lt"/>
              </a:rPr>
              <a:t>Reason for the choice</a:t>
            </a:r>
          </a:p>
        </p:txBody>
      </p:sp>
      <p:sp>
        <p:nvSpPr>
          <p:cNvPr id="14" name="TextBox 13">
            <a:extLst>
              <a:ext uri="{FF2B5EF4-FFF2-40B4-BE49-F238E27FC236}">
                <a16:creationId xmlns:a16="http://schemas.microsoft.com/office/drawing/2014/main" id="{01B05AB7-C78E-0548-963D-64A30620A100}"/>
              </a:ext>
            </a:extLst>
          </p:cNvPr>
          <p:cNvSpPr txBox="1"/>
          <p:nvPr/>
        </p:nvSpPr>
        <p:spPr>
          <a:xfrm>
            <a:off x="5833714" y="3384275"/>
            <a:ext cx="6434262" cy="1077218"/>
          </a:xfrm>
          <a:prstGeom prst="rect">
            <a:avLst/>
          </a:prstGeom>
          <a:noFill/>
        </p:spPr>
        <p:txBody>
          <a:bodyPr wrap="none" rtlCol="0">
            <a:spAutoFit/>
          </a:bodyPr>
          <a:lstStyle/>
          <a:p>
            <a:pPr marL="285750" indent="-285750">
              <a:buFont typeface="Arial" panose="020B0604020202020204" pitchFamily="34" charset="0"/>
              <a:buChar char="•"/>
            </a:pPr>
            <a:r>
              <a:rPr lang="en-US" sz="1600" dirty="0"/>
              <a:t>From HDAP guide, we could get the data by API or SQL, </a:t>
            </a:r>
          </a:p>
          <a:p>
            <a:r>
              <a:rPr lang="en-US" sz="1600" dirty="0"/>
              <a:t> 	though database access could be difficult from local dev</a:t>
            </a:r>
          </a:p>
          <a:p>
            <a:r>
              <a:rPr lang="en-US" sz="1600" dirty="0"/>
              <a:t>	 as we might need to be on VPN </a:t>
            </a:r>
          </a:p>
          <a:p>
            <a:pPr marL="285750" indent="-285750">
              <a:buFont typeface="Arial" panose="020B0604020202020204" pitchFamily="34" charset="0"/>
              <a:buChar char="•"/>
            </a:pPr>
            <a:r>
              <a:rPr lang="en-US" sz="1600" dirty="0"/>
              <a:t>Web Links and video for Disease treatment, suggestion and news</a:t>
            </a:r>
          </a:p>
        </p:txBody>
      </p:sp>
      <p:sp>
        <p:nvSpPr>
          <p:cNvPr id="15" name="TextBox 14">
            <a:extLst>
              <a:ext uri="{FF2B5EF4-FFF2-40B4-BE49-F238E27FC236}">
                <a16:creationId xmlns:a16="http://schemas.microsoft.com/office/drawing/2014/main" id="{F84B4A19-497B-4A4F-A772-B2D273430CCA}"/>
              </a:ext>
            </a:extLst>
          </p:cNvPr>
          <p:cNvSpPr txBox="1"/>
          <p:nvPr/>
        </p:nvSpPr>
        <p:spPr>
          <a:xfrm>
            <a:off x="5124674" y="4568274"/>
            <a:ext cx="7143302" cy="584775"/>
          </a:xfrm>
          <a:prstGeom prst="rect">
            <a:avLst/>
          </a:prstGeom>
          <a:noFill/>
        </p:spPr>
        <p:txBody>
          <a:bodyPr wrap="none" rtlCol="0">
            <a:spAutoFit/>
          </a:bodyPr>
          <a:lstStyle/>
          <a:p>
            <a:pPr marL="285750" indent="-285750">
              <a:buFont typeface="Arial" panose="020B0604020202020204" pitchFamily="34" charset="0"/>
              <a:buChar char="•"/>
            </a:pPr>
            <a:r>
              <a:rPr lang="en-US" sz="1600" dirty="0"/>
              <a:t>Both will be using Docker images to run. </a:t>
            </a:r>
          </a:p>
          <a:p>
            <a:pPr marL="285750" indent="-285750">
              <a:buFont typeface="Arial" panose="020B0604020202020204" pitchFamily="34" charset="0"/>
              <a:buChar char="•"/>
            </a:pPr>
            <a:r>
              <a:rPr lang="en-US" sz="1600" dirty="0" err="1"/>
              <a:t>Redis</a:t>
            </a:r>
            <a:r>
              <a:rPr lang="en-US" sz="1600" dirty="0"/>
              <a:t> Cache server is storing session id to keep track visiting multi pages </a:t>
            </a:r>
          </a:p>
        </p:txBody>
      </p:sp>
      <p:sp>
        <p:nvSpPr>
          <p:cNvPr id="16" name="TextBox 15">
            <a:extLst>
              <a:ext uri="{FF2B5EF4-FFF2-40B4-BE49-F238E27FC236}">
                <a16:creationId xmlns:a16="http://schemas.microsoft.com/office/drawing/2014/main" id="{B1E248CC-A86F-ED4F-99FF-4C0229B57009}"/>
              </a:ext>
            </a:extLst>
          </p:cNvPr>
          <p:cNvSpPr txBox="1"/>
          <p:nvPr/>
        </p:nvSpPr>
        <p:spPr>
          <a:xfrm>
            <a:off x="5124453" y="5849154"/>
            <a:ext cx="3621504" cy="338554"/>
          </a:xfrm>
          <a:prstGeom prst="rect">
            <a:avLst/>
          </a:prstGeom>
          <a:noFill/>
        </p:spPr>
        <p:txBody>
          <a:bodyPr wrap="none" rtlCol="0">
            <a:spAutoFit/>
          </a:bodyPr>
          <a:lstStyle/>
          <a:p>
            <a:pPr marL="285750" indent="-285750">
              <a:buFont typeface="Arial" panose="020B0604020202020204" pitchFamily="34" charset="0"/>
              <a:buChar char="•"/>
            </a:pPr>
            <a:r>
              <a:rPr lang="en-US" sz="1600" dirty="0"/>
              <a:t>All team members are familiar with</a:t>
            </a:r>
          </a:p>
        </p:txBody>
      </p:sp>
      <p:pic>
        <p:nvPicPr>
          <p:cNvPr id="9" name="Audio 8">
            <a:hlinkClick r:id="" action="ppaction://media"/>
            <a:extLst>
              <a:ext uri="{FF2B5EF4-FFF2-40B4-BE49-F238E27FC236}">
                <a16:creationId xmlns:a16="http://schemas.microsoft.com/office/drawing/2014/main" id="{A968A8F7-DDD0-D24D-B930-28AE982658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54073890"/>
      </p:ext>
    </p:extLst>
  </p:cSld>
  <p:clrMapOvr>
    <a:masterClrMapping/>
  </p:clrMapOvr>
  <mc:AlternateContent xmlns:mc="http://schemas.openxmlformats.org/markup-compatibility/2006" xmlns:p14="http://schemas.microsoft.com/office/powerpoint/2010/main">
    <mc:Choice Requires="p14">
      <p:transition spd="slow" p14:dur="2000" advClick="0" advTm="62858"/>
    </mc:Choice>
    <mc:Fallback xmlns="">
      <p:transition spd="slow" advClick="0" advTm="62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0740B-6198-5C4B-A8B0-783394763198}"/>
              </a:ext>
            </a:extLst>
          </p:cNvPr>
          <p:cNvSpPr>
            <a:spLocks noGrp="1"/>
          </p:cNvSpPr>
          <p:nvPr>
            <p:ph type="title"/>
          </p:nvPr>
        </p:nvSpPr>
        <p:spPr>
          <a:xfrm>
            <a:off x="381000" y="200722"/>
            <a:ext cx="5715000" cy="1014761"/>
          </a:xfrm>
        </p:spPr>
        <p:txBody>
          <a:bodyPr>
            <a:normAutofit/>
          </a:bodyPr>
          <a:lstStyle/>
          <a:p>
            <a:r>
              <a:rPr lang="en-US" dirty="0"/>
              <a:t>Gantt Chart</a:t>
            </a:r>
          </a:p>
        </p:txBody>
      </p:sp>
      <p:pic>
        <p:nvPicPr>
          <p:cNvPr id="18" name="Picture 17">
            <a:extLst>
              <a:ext uri="{FF2B5EF4-FFF2-40B4-BE49-F238E27FC236}">
                <a16:creationId xmlns:a16="http://schemas.microsoft.com/office/drawing/2014/main" id="{A8F3EFCB-8EB3-AA49-9A9A-6B3085425052}"/>
              </a:ext>
            </a:extLst>
          </p:cNvPr>
          <p:cNvPicPr>
            <a:picLocks noChangeAspect="1"/>
          </p:cNvPicPr>
          <p:nvPr/>
        </p:nvPicPr>
        <p:blipFill>
          <a:blip r:embed="rId5"/>
          <a:stretch>
            <a:fillRect/>
          </a:stretch>
        </p:blipFill>
        <p:spPr>
          <a:xfrm>
            <a:off x="381000" y="1206692"/>
            <a:ext cx="5167356" cy="5651308"/>
          </a:xfrm>
          <a:prstGeom prst="rect">
            <a:avLst/>
          </a:prstGeom>
        </p:spPr>
      </p:pic>
      <p:sp>
        <p:nvSpPr>
          <p:cNvPr id="19" name="TextBox 18">
            <a:extLst>
              <a:ext uri="{FF2B5EF4-FFF2-40B4-BE49-F238E27FC236}">
                <a16:creationId xmlns:a16="http://schemas.microsoft.com/office/drawing/2014/main" id="{2EF6A75B-D33E-5E43-A445-A98C3EEDF84C}"/>
              </a:ext>
            </a:extLst>
          </p:cNvPr>
          <p:cNvSpPr txBox="1"/>
          <p:nvPr/>
        </p:nvSpPr>
        <p:spPr>
          <a:xfrm>
            <a:off x="6760919" y="1431634"/>
            <a:ext cx="4755810" cy="5201424"/>
          </a:xfrm>
          <a:prstGeom prst="rect">
            <a:avLst/>
          </a:prstGeom>
          <a:noFill/>
        </p:spPr>
        <p:txBody>
          <a:bodyPr wrap="square" rtlCol="0">
            <a:spAutoFit/>
          </a:bodyPr>
          <a:lstStyle/>
          <a:p>
            <a:endParaRPr lang="en-US" dirty="0"/>
          </a:p>
          <a:p>
            <a:pPr marL="285750" indent="-285750">
              <a:buFont typeface="Arial" panose="020B0604020202020204" pitchFamily="34" charset="0"/>
              <a:buChar char="•"/>
            </a:pPr>
            <a:r>
              <a:rPr lang="en-US" sz="2200" dirty="0"/>
              <a:t>UI  Design (</a:t>
            </a:r>
            <a:r>
              <a:rPr lang="en-US" sz="2200" dirty="0" err="1"/>
              <a:t>Divya</a:t>
            </a:r>
            <a:r>
              <a:rPr lang="en-US" sz="2200" dirty="0"/>
              <a:t> and </a:t>
            </a:r>
            <a:r>
              <a:rPr lang="en-US" sz="2200" dirty="0" err="1"/>
              <a:t>Xueting</a:t>
            </a:r>
            <a:r>
              <a:rPr lang="en-US" sz="2200" dirty="0"/>
              <a:t>)</a:t>
            </a:r>
          </a:p>
          <a:p>
            <a:endParaRPr lang="en-US" sz="2200" dirty="0"/>
          </a:p>
          <a:p>
            <a:pPr marL="285750" indent="-285750">
              <a:buFont typeface="Arial" panose="020B0604020202020204" pitchFamily="34" charset="0"/>
              <a:buChar char="•"/>
            </a:pPr>
            <a:r>
              <a:rPr lang="en-US" sz="2200" dirty="0"/>
              <a:t>Data Research and Integration</a:t>
            </a:r>
          </a:p>
          <a:p>
            <a:pPr marL="742950" lvl="1" indent="-285750">
              <a:buFont typeface="Arial" panose="020B0604020202020204" pitchFamily="34" charset="0"/>
              <a:buChar char="•"/>
            </a:pPr>
            <a:r>
              <a:rPr lang="en-US" sz="2200" dirty="0"/>
              <a:t>Sign in/up (Anil and </a:t>
            </a:r>
            <a:r>
              <a:rPr lang="en-US" sz="2200" dirty="0" err="1"/>
              <a:t>Xueting</a:t>
            </a:r>
            <a:r>
              <a:rPr lang="en-US" sz="2200" dirty="0"/>
              <a:t>)</a:t>
            </a:r>
          </a:p>
          <a:p>
            <a:pPr marL="742950" lvl="1" indent="-285750">
              <a:buFont typeface="Arial" panose="020B0604020202020204" pitchFamily="34" charset="0"/>
              <a:buChar char="•"/>
            </a:pPr>
            <a:r>
              <a:rPr lang="en-US" sz="2200" dirty="0"/>
              <a:t>Booking (Anil and </a:t>
            </a:r>
            <a:r>
              <a:rPr lang="en-US" sz="2200" dirty="0" err="1"/>
              <a:t>Xueting</a:t>
            </a:r>
            <a:r>
              <a:rPr lang="en-US" sz="2200" dirty="0"/>
              <a:t>)</a:t>
            </a:r>
          </a:p>
          <a:p>
            <a:pPr marL="742950" lvl="1" indent="-285750">
              <a:buFont typeface="Arial" panose="020B0604020202020204" pitchFamily="34" charset="0"/>
              <a:buChar char="•"/>
            </a:pPr>
            <a:r>
              <a:rPr lang="en-US" sz="2200" dirty="0"/>
              <a:t>Suggestion (</a:t>
            </a:r>
            <a:r>
              <a:rPr lang="en-US" sz="2200" dirty="0" err="1"/>
              <a:t>Changrui</a:t>
            </a:r>
            <a:r>
              <a:rPr lang="en-US" sz="2200" dirty="0"/>
              <a:t>)</a:t>
            </a:r>
          </a:p>
          <a:p>
            <a:pPr marL="742950" lvl="1" indent="-285750">
              <a:buFont typeface="Arial" panose="020B0604020202020204" pitchFamily="34" charset="0"/>
              <a:buChar char="•"/>
            </a:pPr>
            <a:r>
              <a:rPr lang="en-US" sz="2200" dirty="0"/>
              <a:t>Awareness (Prashanth)</a:t>
            </a:r>
          </a:p>
          <a:p>
            <a:pPr lvl="1"/>
            <a:endParaRPr lang="en-US" sz="2200" dirty="0"/>
          </a:p>
          <a:p>
            <a:pPr marL="285750" indent="-285750">
              <a:buFont typeface="Arial" panose="020B0604020202020204" pitchFamily="34" charset="0"/>
              <a:buChar char="•"/>
            </a:pPr>
            <a:r>
              <a:rPr lang="en-US" sz="2200" dirty="0"/>
              <a:t>Architectural Design (Yoshi)</a:t>
            </a:r>
          </a:p>
          <a:p>
            <a:endParaRPr lang="en-US" sz="2200" dirty="0"/>
          </a:p>
          <a:p>
            <a:pPr marL="285750" indent="-285750">
              <a:buFont typeface="Arial" panose="020B0604020202020204" pitchFamily="34" charset="0"/>
              <a:buChar char="•"/>
            </a:pPr>
            <a:r>
              <a:rPr lang="en-US" sz="2200" dirty="0"/>
              <a:t>Database Design (Anil)</a:t>
            </a:r>
          </a:p>
          <a:p>
            <a:pPr marL="285750"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3" name="Audio 2">
            <a:hlinkClick r:id="" action="ppaction://media"/>
            <a:extLst>
              <a:ext uri="{FF2B5EF4-FFF2-40B4-BE49-F238E27FC236}">
                <a16:creationId xmlns:a16="http://schemas.microsoft.com/office/drawing/2014/main" id="{EF1DF20F-44AC-4E44-A964-8775E2C19B7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03698859"/>
      </p:ext>
    </p:extLst>
  </p:cSld>
  <p:clrMapOvr>
    <a:masterClrMapping/>
  </p:clrMapOvr>
  <mc:AlternateContent xmlns:mc="http://schemas.openxmlformats.org/markup-compatibility/2006" xmlns:p14="http://schemas.microsoft.com/office/powerpoint/2010/main">
    <mc:Choice Requires="p14">
      <p:transition spd="slow" p14:dur="2000" advClick="0" advTm="35978"/>
    </mc:Choice>
    <mc:Fallback xmlns="">
      <p:transition spd="slow" advClick="0" advTm="359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9091"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20">
            <a:extLst>
              <a:ext uri="{FF2B5EF4-FFF2-40B4-BE49-F238E27FC236}">
                <a16:creationId xmlns:a16="http://schemas.microsoft.com/office/drawing/2014/main" id="{C26F9F79-1CD4-414D-8C13-160A53FBBA0E}"/>
              </a:ext>
            </a:extLst>
          </p:cNvPr>
          <p:cNvSpPr>
            <a:spLocks noGrp="1"/>
          </p:cNvSpPr>
          <p:nvPr>
            <p:ph type="title"/>
          </p:nvPr>
        </p:nvSpPr>
        <p:spPr/>
        <p:txBody>
          <a:bodyPr/>
          <a:lstStyle/>
          <a:p>
            <a:r>
              <a:rPr lang="en-US" dirty="0"/>
              <a:t>Further Research </a:t>
            </a:r>
          </a:p>
        </p:txBody>
      </p:sp>
      <p:sp>
        <p:nvSpPr>
          <p:cNvPr id="22" name="TextBox 21">
            <a:extLst>
              <a:ext uri="{FF2B5EF4-FFF2-40B4-BE49-F238E27FC236}">
                <a16:creationId xmlns:a16="http://schemas.microsoft.com/office/drawing/2014/main" id="{D3D3DE6B-83CA-694B-A7DB-FFC4F275A582}"/>
              </a:ext>
            </a:extLst>
          </p:cNvPr>
          <p:cNvSpPr txBox="1"/>
          <p:nvPr/>
        </p:nvSpPr>
        <p:spPr>
          <a:xfrm>
            <a:off x="381000" y="1215483"/>
            <a:ext cx="4755810" cy="4247317"/>
          </a:xfrm>
          <a:prstGeom prst="rect">
            <a:avLst/>
          </a:prstGeom>
          <a:noFill/>
        </p:spPr>
        <p:txBody>
          <a:bodyPr wrap="square" rtlCol="0">
            <a:spAutoFit/>
          </a:bodyPr>
          <a:lstStyle/>
          <a:p>
            <a:endParaRPr lang="en-US" dirty="0"/>
          </a:p>
          <a:p>
            <a:pPr marL="285750" indent="-285750">
              <a:buFont typeface="Arial" panose="020B0604020202020204" pitchFamily="34" charset="0"/>
              <a:buChar char="•"/>
            </a:pPr>
            <a:r>
              <a:rPr lang="en-US" sz="2200" dirty="0"/>
              <a:t>Done</a:t>
            </a:r>
          </a:p>
          <a:p>
            <a:pPr marL="742950" lvl="1" indent="-285750">
              <a:buFont typeface="Arial" panose="020B0604020202020204" pitchFamily="34" charset="0"/>
              <a:buChar char="•"/>
            </a:pPr>
            <a:r>
              <a:rPr lang="en-US" sz="2200" dirty="0"/>
              <a:t>Get to Know STDs </a:t>
            </a:r>
          </a:p>
          <a:p>
            <a:pPr marL="742950" lvl="1" indent="-285750">
              <a:buFont typeface="Arial" panose="020B0604020202020204" pitchFamily="34" charset="0"/>
              <a:buChar char="•"/>
            </a:pPr>
            <a:r>
              <a:rPr lang="en-US" sz="2200" dirty="0"/>
              <a:t>Questionnaire Design</a:t>
            </a:r>
          </a:p>
          <a:p>
            <a:pPr lvl="1"/>
            <a:endParaRPr lang="en-US" sz="2200" dirty="0"/>
          </a:p>
          <a:p>
            <a:pPr marL="285750" indent="-285750">
              <a:buFont typeface="Arial" panose="020B0604020202020204" pitchFamily="34" charset="0"/>
              <a:buChar char="•"/>
            </a:pPr>
            <a:r>
              <a:rPr lang="en-US" sz="2200" dirty="0"/>
              <a:t>To Do</a:t>
            </a:r>
          </a:p>
          <a:p>
            <a:pPr marL="742950" lvl="1" indent="-285750">
              <a:buFont typeface="Arial" panose="020B0604020202020204" pitchFamily="34" charset="0"/>
              <a:buChar char="•"/>
            </a:pPr>
            <a:r>
              <a:rPr lang="en-US" sz="2200" dirty="0"/>
              <a:t>Frontend Implementation</a:t>
            </a:r>
          </a:p>
          <a:p>
            <a:pPr marL="742950" lvl="1" indent="-285750">
              <a:buFont typeface="Arial" panose="020B0604020202020204" pitchFamily="34" charset="0"/>
              <a:buChar char="•"/>
            </a:pPr>
            <a:r>
              <a:rPr lang="en-US" sz="2200" dirty="0"/>
              <a:t>Backend Implementation</a:t>
            </a:r>
          </a:p>
          <a:p>
            <a:pPr marL="742950" lvl="1" indent="-285750">
              <a:buFont typeface="Arial" panose="020B0604020202020204" pitchFamily="34" charset="0"/>
              <a:buChar char="•"/>
            </a:pPr>
            <a:endParaRPr lang="en-US" sz="2200" dirty="0"/>
          </a:p>
          <a:p>
            <a:pPr marL="742950" lvl="1" indent="-285750">
              <a:buFont typeface="Arial" panose="020B0604020202020204" pitchFamily="34" charset="0"/>
              <a:buChar char="•"/>
            </a:pPr>
            <a:endParaRPr lang="en-US" sz="2200" dirty="0"/>
          </a:p>
          <a:p>
            <a:pPr marL="285750" indent="-285750">
              <a:buFont typeface="Arial" panose="020B0604020202020204" pitchFamily="34" charset="0"/>
              <a:buChar char="•"/>
            </a:pPr>
            <a:endParaRPr lang="en-US" dirty="0"/>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24" name="Picture 23">
            <a:extLst>
              <a:ext uri="{FF2B5EF4-FFF2-40B4-BE49-F238E27FC236}">
                <a16:creationId xmlns:a16="http://schemas.microsoft.com/office/drawing/2014/main" id="{B5450982-E694-114C-BC5F-901F11444E4E}"/>
              </a:ext>
            </a:extLst>
          </p:cNvPr>
          <p:cNvPicPr>
            <a:picLocks noChangeAspect="1"/>
          </p:cNvPicPr>
          <p:nvPr/>
        </p:nvPicPr>
        <p:blipFill>
          <a:blip r:embed="rId5"/>
          <a:stretch>
            <a:fillRect/>
          </a:stretch>
        </p:blipFill>
        <p:spPr>
          <a:xfrm>
            <a:off x="6409233" y="1215483"/>
            <a:ext cx="5630367" cy="3061630"/>
          </a:xfrm>
          <a:prstGeom prst="rect">
            <a:avLst/>
          </a:prstGeom>
        </p:spPr>
      </p:pic>
      <p:pic>
        <p:nvPicPr>
          <p:cNvPr id="3" name="Audio 2">
            <a:hlinkClick r:id="" action="ppaction://media"/>
            <a:extLst>
              <a:ext uri="{FF2B5EF4-FFF2-40B4-BE49-F238E27FC236}">
                <a16:creationId xmlns:a16="http://schemas.microsoft.com/office/drawing/2014/main" id="{A8D87D6F-C65F-0D40-992F-2B544BADF3A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705614"/>
      </p:ext>
    </p:extLst>
  </p:cSld>
  <p:clrMapOvr>
    <a:masterClrMapping/>
  </p:clrMapOvr>
  <mc:AlternateContent xmlns:mc="http://schemas.openxmlformats.org/markup-compatibility/2006" xmlns:p14="http://schemas.microsoft.com/office/powerpoint/2010/main">
    <mc:Choice Requires="p14">
      <p:transition spd="slow" p14:dur="2000" advClick="0" advTm="46378"/>
    </mc:Choice>
    <mc:Fallback xmlns="">
      <p:transition spd="slow" advClick="0" advTm="46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6061"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4.1"/>
</p:tagLst>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681</TotalTime>
  <Words>852</Words>
  <Application>Microsoft Macintosh PowerPoint</Application>
  <PresentationFormat>Widescreen</PresentationFormat>
  <Paragraphs>107</Paragraphs>
  <Slides>7</Slides>
  <Notes>6</Notes>
  <HiddenSlides>0</HiddenSlides>
  <MMClips>6</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7</vt:i4>
      </vt:variant>
    </vt:vector>
  </HeadingPairs>
  <TitlesOfParts>
    <vt:vector size="14" baseType="lpstr">
      <vt:lpstr>Calibri</vt:lpstr>
      <vt:lpstr>Arial</vt:lpstr>
      <vt:lpstr>Roboto</vt:lpstr>
      <vt:lpstr>Roboto Condensed Light</vt:lpstr>
      <vt:lpstr>Custom Design</vt:lpstr>
      <vt:lpstr>1_Custom Design</vt:lpstr>
      <vt:lpstr>2_Custom Design</vt:lpstr>
      <vt:lpstr>Deliverable 2 Team Technical Presentation  SEXUALLY TRANSMITTED DISEASES INFORMATION APP</vt:lpstr>
      <vt:lpstr>Video Link to Presentation</vt:lpstr>
      <vt:lpstr>Agenda</vt:lpstr>
      <vt:lpstr>Architecture Diagram</vt:lpstr>
      <vt:lpstr>Technologies</vt:lpstr>
      <vt:lpstr>Gantt Chart</vt:lpstr>
      <vt:lpstr>Further Research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Deliverable 1 Team Topic Presentation  SEXUALLY TRANSMITTED DISEASES INFORMATION APP</dc:title>
  <dc:creator>Prashanth Subrahmanyam</dc:creator>
  <cp:lastModifiedBy>Miyamoto, Yoshi</cp:lastModifiedBy>
  <cp:revision>36</cp:revision>
  <cp:lastPrinted>2019-03-10T06:23:25Z</cp:lastPrinted>
  <dcterms:created xsi:type="dcterms:W3CDTF">2019-02-17T18:06:52Z</dcterms:created>
  <dcterms:modified xsi:type="dcterms:W3CDTF">2019-03-10T06:32:42Z</dcterms:modified>
</cp:coreProperties>
</file>